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2" r:id="rId5"/>
    <p:sldId id="258" r:id="rId6"/>
    <p:sldId id="259" r:id="rId7"/>
    <p:sldId id="263" r:id="rId8"/>
    <p:sldId id="261" r:id="rId9"/>
    <p:sldId id="260" r:id="rId10"/>
    <p:sldId id="264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448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C6E66-E1F0-4E41-9D0A-303F3149AD5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C7B1B-F0C2-4027-AAE8-C9F37F4937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karlmarx.libnsk.su/resource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Vasina\Desktop\Лого 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60648"/>
            <a:ext cx="2592288" cy="65727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58587" y="2276872"/>
            <a:ext cx="7242560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Методический совет</a:t>
            </a:r>
          </a:p>
          <a:p>
            <a:pPr algn="ctr"/>
            <a:r>
              <a:rPr lang="ru-RU" sz="36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планируем 2022</a:t>
            </a:r>
            <a:endParaRPr lang="ru-RU" sz="36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dirty="0" smtClean="0">
              <a:solidFill>
                <a:schemeClr val="tx1"/>
              </a:solidFill>
            </a:endParaRP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r>
              <a:rPr lang="ru-RU" sz="1600" b="1" dirty="0" smtClean="0">
                <a:solidFill>
                  <a:schemeClr val="tx1"/>
                </a:solidFill>
              </a:rPr>
              <a:t>Темы года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b="1" dirty="0">
                <a:solidFill>
                  <a:schemeClr val="tx1"/>
                </a:solidFill>
              </a:rPr>
              <a:t>Российская </a:t>
            </a:r>
            <a:r>
              <a:rPr lang="ru-RU" sz="1600" b="1" dirty="0" smtClean="0">
                <a:solidFill>
                  <a:schemeClr val="tx1"/>
                </a:solidFill>
              </a:rPr>
              <a:t>Федерация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b="1" dirty="0">
                <a:solidFill>
                  <a:schemeClr val="tx1"/>
                </a:solidFill>
              </a:rPr>
              <a:t>2018–2027 </a:t>
            </a:r>
            <a:r>
              <a:rPr lang="ru-RU" sz="1600" dirty="0">
                <a:solidFill>
                  <a:schemeClr val="tx1"/>
                </a:solidFill>
              </a:rPr>
              <a:t>– Десятилетие детства в Российской Федерации</a:t>
            </a:r>
          </a:p>
          <a:p>
            <a:r>
              <a:rPr lang="ru-RU" sz="1600" i="1" dirty="0">
                <a:solidFill>
                  <a:schemeClr val="tx1"/>
                </a:solidFill>
              </a:rPr>
              <a:t>(Указ Президента РФ от 29 мая 2017 года N 240</a:t>
            </a:r>
            <a:r>
              <a:rPr lang="ru-RU" sz="1600" i="1" dirty="0" smtClean="0">
                <a:solidFill>
                  <a:schemeClr val="tx1"/>
                </a:solidFill>
              </a:rPr>
              <a:t>)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b="1" dirty="0">
                <a:solidFill>
                  <a:schemeClr val="tx1"/>
                </a:solidFill>
              </a:rPr>
              <a:t>В 2022 Россия </a:t>
            </a:r>
            <a:r>
              <a:rPr lang="ru-RU" sz="1600" dirty="0">
                <a:solidFill>
                  <a:schemeClr val="tx1"/>
                </a:solidFill>
              </a:rPr>
              <a:t>отметит 350-летие со дня рождения Петра I</a:t>
            </a:r>
          </a:p>
          <a:p>
            <a:r>
              <a:rPr lang="ru-RU" sz="1600" i="1" dirty="0">
                <a:solidFill>
                  <a:schemeClr val="tx1"/>
                </a:solidFill>
              </a:rPr>
              <a:t>(Указ Президента РФ от 25 октября 2018 года N 609</a:t>
            </a:r>
            <a:r>
              <a:rPr lang="ru-RU" sz="1600" i="1" dirty="0" smtClean="0">
                <a:solidFill>
                  <a:schemeClr val="tx1"/>
                </a:solidFill>
              </a:rPr>
              <a:t>)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b="1" dirty="0">
                <a:solidFill>
                  <a:schemeClr val="tx1"/>
                </a:solidFill>
              </a:rPr>
              <a:t>2022</a:t>
            </a:r>
            <a:r>
              <a:rPr lang="ru-RU" sz="1600" dirty="0">
                <a:solidFill>
                  <a:schemeClr val="tx1"/>
                </a:solidFill>
              </a:rPr>
              <a:t> – Год народного искусства и нематериального культурного наследия народов Российской Федерации</a:t>
            </a:r>
          </a:p>
          <a:p>
            <a:r>
              <a:rPr lang="ru-RU" sz="1600" i="1" dirty="0">
                <a:solidFill>
                  <a:schemeClr val="tx1"/>
                </a:solidFill>
              </a:rPr>
              <a:t>(«Перечень поручений по итогам заседания Совета по культуре и искусству», утвержден Президентом РФ 20 февраля 2019 года N Пр-240)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b="1" dirty="0">
                <a:solidFill>
                  <a:schemeClr val="tx1"/>
                </a:solidFill>
              </a:rPr>
              <a:t>По решению Организации Объединённых Наций</a:t>
            </a:r>
          </a:p>
          <a:p>
            <a:r>
              <a:rPr lang="ru-RU" sz="1600" b="1" dirty="0">
                <a:solidFill>
                  <a:schemeClr val="tx1"/>
                </a:solidFill>
              </a:rPr>
              <a:t> 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b="1" dirty="0">
                <a:solidFill>
                  <a:schemeClr val="tx1"/>
                </a:solidFill>
              </a:rPr>
              <a:t>2013–2022 </a:t>
            </a:r>
            <a:r>
              <a:rPr lang="ru-RU" sz="1600" dirty="0">
                <a:solidFill>
                  <a:schemeClr val="tx1"/>
                </a:solidFill>
              </a:rPr>
              <a:t>– Международное десятилетие сближения культур</a:t>
            </a:r>
          </a:p>
          <a:p>
            <a:r>
              <a:rPr lang="ru-RU" sz="1600" b="1" dirty="0">
                <a:solidFill>
                  <a:schemeClr val="tx1"/>
                </a:solidFill>
              </a:rPr>
              <a:t>2022–2032 </a:t>
            </a:r>
            <a:r>
              <a:rPr lang="ru-RU" sz="1600" dirty="0">
                <a:solidFill>
                  <a:schemeClr val="tx1"/>
                </a:solidFill>
              </a:rPr>
              <a:t>– Десятилетие языков коренных народов</a:t>
            </a:r>
          </a:p>
          <a:p>
            <a:r>
              <a:rPr lang="ru-RU" sz="1600" b="1" dirty="0">
                <a:solidFill>
                  <a:schemeClr val="tx1"/>
                </a:solidFill>
              </a:rPr>
              <a:t>2018–2028 </a:t>
            </a:r>
            <a:r>
              <a:rPr lang="ru-RU" sz="1600" dirty="0">
                <a:solidFill>
                  <a:schemeClr val="tx1"/>
                </a:solidFill>
              </a:rPr>
              <a:t>– Международное десятилетие действий</a:t>
            </a:r>
          </a:p>
          <a:p>
            <a:r>
              <a:rPr lang="ru-RU" sz="1600" dirty="0">
                <a:solidFill>
                  <a:schemeClr val="tx1"/>
                </a:solidFill>
              </a:rPr>
              <a:t>«Вода для устойчивого развития»</a:t>
            </a:r>
          </a:p>
          <a:p>
            <a:r>
              <a:rPr lang="ru-RU" sz="1600" b="1" dirty="0">
                <a:solidFill>
                  <a:schemeClr val="tx1"/>
                </a:solidFill>
              </a:rPr>
              <a:t>2021–2030 </a:t>
            </a:r>
            <a:r>
              <a:rPr lang="ru-RU" sz="1600" dirty="0">
                <a:solidFill>
                  <a:schemeClr val="tx1"/>
                </a:solidFill>
              </a:rPr>
              <a:t>– Десятилетие наук об океане в интересах устойчивого развития </a:t>
            </a:r>
          </a:p>
          <a:p>
            <a:r>
              <a:rPr lang="ru-RU" sz="1600" b="1" dirty="0">
                <a:solidFill>
                  <a:schemeClr val="tx1"/>
                </a:solidFill>
              </a:rPr>
              <a:t>2021–2030 </a:t>
            </a:r>
            <a:r>
              <a:rPr lang="ru-RU" sz="1600" dirty="0">
                <a:solidFill>
                  <a:schemeClr val="tx1"/>
                </a:solidFill>
              </a:rPr>
              <a:t>– Десятилетие Организации Объединённых Наций</a:t>
            </a:r>
          </a:p>
          <a:p>
            <a:r>
              <a:rPr lang="ru-RU" sz="1600" dirty="0">
                <a:solidFill>
                  <a:schemeClr val="tx1"/>
                </a:solidFill>
              </a:rPr>
              <a:t>по восстановлению экосистем </a:t>
            </a:r>
          </a:p>
          <a:p>
            <a:r>
              <a:rPr lang="ru-RU" sz="1600" dirty="0">
                <a:solidFill>
                  <a:schemeClr val="tx1"/>
                </a:solidFill>
              </a:rPr>
              <a:t> </a:t>
            </a:r>
          </a:p>
          <a:p>
            <a:r>
              <a:rPr lang="ru-RU" sz="1600" b="1" dirty="0">
                <a:solidFill>
                  <a:schemeClr val="tx1"/>
                </a:solidFill>
              </a:rPr>
              <a:t>Под эгидой </a:t>
            </a:r>
            <a:r>
              <a:rPr lang="ru-RU" sz="1600" b="1" dirty="0" smtClean="0">
                <a:solidFill>
                  <a:schemeClr val="tx1"/>
                </a:solidFill>
              </a:rPr>
              <a:t>ЮНЕСКО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>2022 год - город Гвадалахара (Мексика) объявлен Всемирной столицей книги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12318" y="31843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«Календарь знаменательных дат»</a:t>
            </a:r>
            <a:endParaRPr lang="ru-RU" sz="24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>
              <a:solidFill>
                <a:schemeClr val="tx1"/>
              </a:solidFill>
            </a:endParaRP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400" b="1" dirty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Юбилейные </a:t>
            </a:r>
            <a:r>
              <a:rPr lang="ru-RU" b="1" dirty="0">
                <a:solidFill>
                  <a:schemeClr val="tx1"/>
                </a:solidFill>
              </a:rPr>
              <a:t>даты 2022 в </a:t>
            </a:r>
            <a:r>
              <a:rPr lang="ru-RU" b="1" dirty="0" smtClean="0">
                <a:solidFill>
                  <a:schemeClr val="tx1"/>
                </a:solidFill>
              </a:rPr>
              <a:t>России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1160 лет со времени зарождения российской государственности.</a:t>
            </a:r>
            <a:r>
              <a:rPr lang="ru-RU" dirty="0">
                <a:solidFill>
                  <a:schemeClr val="tx1"/>
                </a:solidFill>
              </a:rPr>
              <a:t>  </a:t>
            </a:r>
          </a:p>
          <a:p>
            <a:r>
              <a:rPr lang="ru-RU" b="1" dirty="0">
                <a:solidFill>
                  <a:schemeClr val="tx1"/>
                </a:solidFill>
              </a:rPr>
              <a:t>780 лет со дня победы русских воинов князя Александра Невского над немецкими рыцарями на Чудском озере</a:t>
            </a:r>
            <a:r>
              <a:rPr lang="ru-RU" dirty="0">
                <a:solidFill>
                  <a:schemeClr val="tx1"/>
                </a:solidFill>
              </a:rPr>
              <a:t> (Ледовое побоище, 5 апреля 1242)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410 лет со времени освобождения Москвы Нижегородским ополчением от польско-литовских интервентов в ноябре 1612 года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350 лет со дня рождения Петра I </a:t>
            </a:r>
            <a:r>
              <a:rPr lang="ru-RU" dirty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210 </a:t>
            </a:r>
            <a:r>
              <a:rPr lang="ru-RU" b="1" dirty="0">
                <a:solidFill>
                  <a:schemeClr val="tx1"/>
                </a:solidFill>
              </a:rPr>
              <a:t>лет </a:t>
            </a:r>
            <a:r>
              <a:rPr lang="ru-RU" b="1" dirty="0" err="1">
                <a:solidFill>
                  <a:schemeClr val="tx1"/>
                </a:solidFill>
              </a:rPr>
              <a:t>cо</a:t>
            </a:r>
            <a:r>
              <a:rPr lang="ru-RU" b="1" dirty="0">
                <a:solidFill>
                  <a:schemeClr val="tx1"/>
                </a:solidFill>
              </a:rPr>
              <a:t> дня победы русской армии в Отечественной войне 1812 года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210 лет со времени Бородинского сражения в Отечественной войне 1812 года</a:t>
            </a:r>
            <a:r>
              <a:rPr lang="ru-RU" dirty="0">
                <a:solidFill>
                  <a:schemeClr val="tx1"/>
                </a:solidFill>
              </a:rPr>
              <a:t> (7 сентября 1812 года)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100 лет со дня образования СССР</a:t>
            </a:r>
            <a:r>
              <a:rPr lang="ru-RU" dirty="0">
                <a:solidFill>
                  <a:schemeClr val="tx1"/>
                </a:solidFill>
              </a:rPr>
              <a:t> (Союза Советских Социалистических республик) (30 декабря 1922)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80 лет со дня окончания битвы под Москвой</a:t>
            </a:r>
            <a:r>
              <a:rPr lang="ru-RU" dirty="0">
                <a:solidFill>
                  <a:schemeClr val="tx1"/>
                </a:solidFill>
              </a:rPr>
              <a:t> (30.09.1941 – 20.04.1942)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80 лет со дня начала Сталинградской битвы</a:t>
            </a:r>
            <a:r>
              <a:rPr lang="ru-RU" dirty="0">
                <a:solidFill>
                  <a:schemeClr val="tx1"/>
                </a:solidFill>
              </a:rPr>
              <a:t> (17 июля 1942)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2318" y="31843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«Календарь знаменательных дат»</a:t>
            </a:r>
            <a:endParaRPr lang="ru-RU" sz="24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29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7126" y="31843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Обращаю </a:t>
            </a:r>
            <a:r>
              <a:rPr lang="ru-RU" dirty="0">
                <a:solidFill>
                  <a:schemeClr val="tx1"/>
                </a:solidFill>
              </a:rPr>
              <a:t>ваше внимание на юбилейные даты, отмеченные указами Президента Российской Федерации: это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dirty="0">
                <a:solidFill>
                  <a:schemeClr val="tx1"/>
                </a:solidFill>
              </a:rPr>
              <a:t>Празднование в 2022 году </a:t>
            </a:r>
            <a:r>
              <a:rPr lang="ru-RU" b="1" dirty="0">
                <a:solidFill>
                  <a:schemeClr val="tx1"/>
                </a:solidFill>
              </a:rPr>
              <a:t>300-летия прокуратуры России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100-летие со дня рождения Александра Александровича Зиновьева</a:t>
            </a:r>
            <a:r>
              <a:rPr lang="ru-RU" dirty="0">
                <a:solidFill>
                  <a:schemeClr val="tx1"/>
                </a:solidFill>
              </a:rPr>
              <a:t> – выдающегося философа, социолога, писателя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100-летие основания конструкторского бюро публичного акционерного общества «Туполев»</a:t>
            </a:r>
            <a:r>
              <a:rPr lang="ru-RU" dirty="0">
                <a:solidFill>
                  <a:schemeClr val="tx1"/>
                </a:solidFill>
              </a:rPr>
              <a:t> (российская компания-разработчик авиационной техники)</a:t>
            </a: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r>
              <a:rPr lang="ru-RU" b="1" dirty="0">
                <a:solidFill>
                  <a:schemeClr val="tx1"/>
                </a:solidFill>
              </a:rPr>
              <a:t>150-летие со дня рождения Владимира Арсеньева,</a:t>
            </a:r>
            <a:r>
              <a:rPr lang="ru-RU" dirty="0">
                <a:solidFill>
                  <a:schemeClr val="tx1"/>
                </a:solidFill>
              </a:rPr>
              <a:t> русского этнографа, географа, исследователя Дальнего Востока и </a:t>
            </a:r>
            <a:r>
              <a:rPr lang="ru-RU" dirty="0" smtClean="0">
                <a:solidFill>
                  <a:schemeClr val="tx1"/>
                </a:solidFill>
              </a:rPr>
              <a:t>писателя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sz="1400" b="1" dirty="0" smtClean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2318" y="31843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«Календарь знаменательных дат»</a:t>
            </a:r>
            <a:endParaRPr lang="ru-RU" sz="24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8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Скачать календарь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476672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«Календарь знаменательных дат»</a:t>
            </a:r>
            <a:endParaRPr lang="ru-RU" sz="24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7" t="15764" r="11626" b="6050"/>
          <a:stretch/>
        </p:blipFill>
        <p:spPr bwMode="auto">
          <a:xfrm>
            <a:off x="1425715" y="1556792"/>
            <a:ext cx="6292571" cy="4032448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03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413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29912" y="-27384"/>
            <a:ext cx="574253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«Новогодняя столица</a:t>
            </a:r>
          </a:p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России»</a:t>
            </a:r>
            <a:endParaRPr lang="ru-RU" sz="24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274169"/>
            <a:ext cx="9282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 течение года необходимо провести мероприятие с библиотекой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округа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645024"/>
            <a:ext cx="89593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библиотеках состоятся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квесты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эстафеты, спортивные состязания, игры, интерактивные мероприятия, будут оформлены инсталляции,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-зоны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пресс-точки, выставки и многое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другое.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течение года в библиотеках города дети пишут письма библиотекам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побратимов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Основное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празднование запланировано </a:t>
            </a:r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15.12.2022 по 15.01.2023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431915"/>
              </p:ext>
            </p:extLst>
          </p:nvPr>
        </p:nvGraphicFramePr>
        <p:xfrm>
          <a:off x="1729912" y="1920500"/>
          <a:ext cx="5934075" cy="1645920"/>
        </p:xfrm>
        <a:graphic>
          <a:graphicData uri="http://schemas.openxmlformats.org/drawingml/2006/table">
            <a:tbl>
              <a:tblPr/>
              <a:tblGrid>
                <a:gridCol w="2966720"/>
                <a:gridCol w="296735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</a:rPr>
                        <a:t>Район города Новосибирска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</a:rPr>
                        <a:t>Федеральный округ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</a:rPr>
                        <a:t>Дзержинский район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</a:rPr>
                        <a:t>Сибирский ФО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</a:rPr>
                        <a:t>Кировский район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</a:rPr>
                        <a:t>Южный ФО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Ленинский район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</a:rPr>
                        <a:t>Приволжский ФО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Октябрьский район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Уральский ФО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Первомайский район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Дальневосточный ФО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Советский район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Северо-Западный ФО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Центральный округ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Северо-Кавказский ФО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</a:rPr>
                        <a:t>Калининский район</a:t>
                      </a:r>
                      <a:endParaRPr lang="ru-RU" sz="11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</a:rPr>
                        <a:t>Центральный ФО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Мероприятия: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1.</a:t>
            </a:r>
            <a:r>
              <a:rPr lang="ru-RU" sz="2000" b="1" dirty="0" smtClean="0">
                <a:solidFill>
                  <a:schemeClr val="tx1"/>
                </a:solidFill>
              </a:rPr>
              <a:t>книжная выставка;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2. </a:t>
            </a:r>
            <a:r>
              <a:rPr lang="ru-RU" sz="2000" b="1" dirty="0" smtClean="0">
                <a:solidFill>
                  <a:schemeClr val="tx1"/>
                </a:solidFill>
              </a:rPr>
              <a:t>встреча с писателем;</a:t>
            </a:r>
          </a:p>
          <a:p>
            <a:r>
              <a:rPr lang="ru-RU" sz="2000" dirty="0">
                <a:solidFill>
                  <a:schemeClr val="tx1"/>
                </a:solidFill>
              </a:rPr>
              <a:t>3. </a:t>
            </a:r>
            <a:r>
              <a:rPr lang="ru-RU" sz="2000" b="1" dirty="0" smtClean="0">
                <a:solidFill>
                  <a:schemeClr val="tx1"/>
                </a:solidFill>
              </a:rPr>
              <a:t>литературно-музыкальная </a:t>
            </a:r>
            <a:r>
              <a:rPr lang="ru-RU" sz="2000" b="1" dirty="0">
                <a:solidFill>
                  <a:schemeClr val="tx1"/>
                </a:solidFill>
              </a:rPr>
              <a:t>композиция</a:t>
            </a:r>
            <a:r>
              <a:rPr lang="ru-RU" sz="2000" b="1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национальные </a:t>
            </a:r>
            <a:r>
              <a:rPr lang="ru-RU" sz="2000" dirty="0">
                <a:solidFill>
                  <a:schemeClr val="tx1"/>
                </a:solidFill>
              </a:rPr>
              <a:t>песни и танцы;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литературный микс;</a:t>
            </a:r>
          </a:p>
          <a:p>
            <a:r>
              <a:rPr lang="ru-RU" sz="2000" dirty="0">
                <a:solidFill>
                  <a:schemeClr val="tx1"/>
                </a:solidFill>
              </a:rPr>
              <a:t>4. </a:t>
            </a:r>
            <a:r>
              <a:rPr lang="ru-RU" sz="2000" b="1" dirty="0" smtClean="0">
                <a:solidFill>
                  <a:schemeClr val="tx1"/>
                </a:solidFill>
              </a:rPr>
              <a:t>кухни </a:t>
            </a:r>
            <a:r>
              <a:rPr lang="ru-RU" sz="2000" b="1" dirty="0">
                <a:solidFill>
                  <a:schemeClr val="tx1"/>
                </a:solidFill>
              </a:rPr>
              <a:t>народов России:   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-онлайн- мастер-класс;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кулинарный беспредел (нарисовать рисунок и написать оригинальный рецепт</a:t>
            </a:r>
            <a:r>
              <a:rPr lang="ru-RU" sz="20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ru-RU" sz="2000" dirty="0">
                <a:solidFill>
                  <a:schemeClr val="tx1"/>
                </a:solidFill>
              </a:rPr>
              <a:t>5. </a:t>
            </a:r>
            <a:r>
              <a:rPr lang="ru-RU" sz="2000" b="1" dirty="0" smtClean="0">
                <a:solidFill>
                  <a:schemeClr val="tx1"/>
                </a:solidFill>
              </a:rPr>
              <a:t>создание </a:t>
            </a:r>
            <a:r>
              <a:rPr lang="ru-RU" sz="2000" b="1" dirty="0">
                <a:solidFill>
                  <a:schemeClr val="tx1"/>
                </a:solidFill>
              </a:rPr>
              <a:t>национального </a:t>
            </a:r>
            <a:r>
              <a:rPr lang="ru-RU" sz="2000" b="1" dirty="0" smtClean="0">
                <a:solidFill>
                  <a:schemeClr val="tx1"/>
                </a:solidFill>
              </a:rPr>
              <a:t>костюма: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-показ мод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- конкурс рисунков нац. костюма;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6. </a:t>
            </a:r>
            <a:r>
              <a:rPr lang="ru-RU" sz="2000" b="1" dirty="0" smtClean="0">
                <a:solidFill>
                  <a:schemeClr val="tx1"/>
                </a:solidFill>
              </a:rPr>
              <a:t>конкурсы </a:t>
            </a:r>
            <a:r>
              <a:rPr lang="ru-RU" sz="2000" b="1" dirty="0">
                <a:solidFill>
                  <a:schemeClr val="tx1"/>
                </a:solidFill>
              </a:rPr>
              <a:t>и </a:t>
            </a:r>
            <a:r>
              <a:rPr lang="ru-RU" sz="2000" b="1" dirty="0" smtClean="0">
                <a:solidFill>
                  <a:schemeClr val="tx1"/>
                </a:solidFill>
              </a:rPr>
              <a:t>викторины;</a:t>
            </a:r>
          </a:p>
          <a:p>
            <a:r>
              <a:rPr lang="ru-RU" sz="2000" dirty="0">
                <a:solidFill>
                  <a:schemeClr val="tx1"/>
                </a:solidFill>
              </a:rPr>
              <a:t>7. </a:t>
            </a:r>
            <a:r>
              <a:rPr lang="ru-RU" sz="2000" b="1" dirty="0" smtClean="0">
                <a:solidFill>
                  <a:schemeClr val="tx1"/>
                </a:solidFill>
              </a:rPr>
              <a:t>видео-презентация;</a:t>
            </a:r>
          </a:p>
          <a:p>
            <a:r>
              <a:rPr lang="ru-RU" sz="2000" dirty="0">
                <a:solidFill>
                  <a:schemeClr val="tx1"/>
                </a:solidFill>
              </a:rPr>
              <a:t>8. </a:t>
            </a:r>
            <a:r>
              <a:rPr lang="ru-RU" sz="2000" b="1" dirty="0" smtClean="0">
                <a:solidFill>
                  <a:schemeClr val="tx1"/>
                </a:solidFill>
              </a:rPr>
              <a:t>мастер-класс</a:t>
            </a:r>
            <a:r>
              <a:rPr lang="ru-RU" sz="2000" b="1" dirty="0">
                <a:solidFill>
                  <a:schemeClr val="tx1"/>
                </a:solidFill>
              </a:rPr>
              <a:t>:          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- гончарное мастерство;  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- резьба по дереву;           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- вышивка;                        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- создание национальной игрушки;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6257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Фестиваль будет посвящен «Новогодней столице России»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8536" y="260648"/>
            <a:ext cx="742530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Международный фестиваль</a:t>
            </a:r>
          </a:p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«Книжная Сибирь»</a:t>
            </a:r>
            <a:endParaRPr lang="ru-RU" sz="24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88640"/>
            <a:ext cx="608153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«Молодежный чемпионат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мира по хоккею»</a:t>
            </a:r>
            <a:endParaRPr lang="ru-RU" sz="20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628800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Открытие 47-го Чемпионата Мира по хоккею с шайбой среди молодёжных команд пройдёт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26 декабря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2022 года, а закрытие - 6 января 2023 года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852936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Туристы смогут посмотреть прямую трансляцию чемпионата в библиотеках города Новосибирска. Но главным значимым событием станет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спортивный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флешмоб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«Книжная снежинка»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участием волонтеров.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18864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«85-летие</a:t>
            </a:r>
          </a:p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Новосибирской области»</a:t>
            </a:r>
            <a:endParaRPr lang="ru-RU" sz="24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893563"/>
              </p:ext>
            </p:extLst>
          </p:nvPr>
        </p:nvGraphicFramePr>
        <p:xfrm>
          <a:off x="2375756" y="1844824"/>
          <a:ext cx="4392488" cy="3384375"/>
        </p:xfrm>
        <a:graphic>
          <a:graphicData uri="http://schemas.openxmlformats.org/drawingml/2006/table">
            <a:tbl>
              <a:tblPr/>
              <a:tblGrid>
                <a:gridCol w="2592288"/>
                <a:gridCol w="1800200"/>
              </a:tblGrid>
              <a:tr h="735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Презентация проекта для гостей и жителей города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5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Проведение интерактивных мероприятий о туристических местах в библиотеках и на площадках организаций-партнеров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январь –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май 2022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Продвижение проекта на сайтах библиотек и в социальных сетях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январь –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май 2022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2708920"/>
          <a:ext cx="4392487" cy="3855720"/>
        </p:xfrm>
        <a:graphic>
          <a:graphicData uri="http://schemas.openxmlformats.org/drawingml/2006/table">
            <a:tbl>
              <a:tblPr/>
              <a:tblGrid>
                <a:gridCol w="262159"/>
                <a:gridCol w="2258121"/>
                <a:gridCol w="1872207"/>
              </a:tblGrid>
              <a:tr h="298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</a:t>
                      </a:r>
                      <a:b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района (округа по районам)</a:t>
                      </a:r>
                      <a:b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города Новосибирска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Муниципальные образования</a:t>
                      </a:r>
                      <a:b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Новосибирской области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Дзержинского района города Новосибирска</a:t>
                      </a:r>
                      <a:b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Каргатский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Кыштовский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Убинский район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Калининского района города Новосибирска</a:t>
                      </a:r>
                      <a:b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Город Бердск;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Доволенский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Мошковский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Сузунский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Черепановский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Кировского района города Новосибирска</a:t>
                      </a:r>
                      <a:b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Карасукский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Краснозерский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Северный район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Ленинского района города Новосибирска</a:t>
                      </a:r>
                      <a:b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Баганский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город Обь;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Здвинский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Кочковский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Чистоозерный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72000" y="2708920"/>
          <a:ext cx="4392489" cy="3816424"/>
        </p:xfrm>
        <a:graphic>
          <a:graphicData uri="http://schemas.openxmlformats.org/drawingml/2006/table">
            <a:tbl>
              <a:tblPr/>
              <a:tblGrid>
                <a:gridCol w="262159"/>
                <a:gridCol w="2258121"/>
                <a:gridCol w="1872209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Октябрьского района города Новосибирска</a:t>
                      </a:r>
                      <a:b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Венгеровский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Купинский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Чановский район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Первомайского района города Новосибирска</a:t>
                      </a:r>
                      <a:b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Барабинский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Татарский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Усть-Таркский район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Советского района города Новосибирска</a:t>
                      </a:r>
                      <a:b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Город Искитим;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Искитимский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Маслянинский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рабочий поселок Кольцово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Администрация Центрального округа по Железнодорожному, Заельцовскому и Центральному районам города Новосибирска</a:t>
                      </a:r>
                      <a:br>
                        <a:rPr lang="ru-RU" sz="11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Болотнинский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Колыванский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Коченевский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Куйбышевский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Новосибирский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Ордынский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Тогучинский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Чулымский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</a:t>
                      </a:r>
                    </a:p>
                  </a:txBody>
                  <a:tcPr marL="73357" marR="73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 l="30183" t="46720" r="25192" b="28080"/>
          <a:stretch>
            <a:fillRect/>
          </a:stretch>
        </p:blipFill>
        <p:spPr bwMode="auto">
          <a:xfrm>
            <a:off x="1619672" y="260648"/>
            <a:ext cx="612068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332656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«Конференция с библиотекой</a:t>
            </a:r>
          </a:p>
          <a:p>
            <a:pPr algn="ctr"/>
            <a:r>
              <a:rPr lang="ru-RU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им. Н. А. Некрасова»</a:t>
            </a:r>
            <a:endParaRPr lang="ru-RU" sz="24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708920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1889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«Организация библиотечного пространства на примере создания модельной библиотеки», </a:t>
            </a:r>
          </a:p>
          <a:p>
            <a:pPr marL="457200" indent="-1889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Бусаргина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И. В., главный библиотекарь МКУК ЦБС ЦО</a:t>
            </a:r>
          </a:p>
          <a:p>
            <a:pPr marL="457200" indent="-188913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Библиотека им. В. В. Куйбышева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1988840"/>
            <a:ext cx="2565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декабря в 15-00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" y="69269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«Библиотечные чтения»</a:t>
            </a:r>
            <a:endParaRPr lang="ru-RU" sz="3200" b="1" i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652</Words>
  <Application>Microsoft Office PowerPoint</Application>
  <PresentationFormat>Экран (4:3)</PresentationFormat>
  <Paragraphs>201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Vasina</dc:creator>
  <cp:lastModifiedBy>Bezukhova Irina</cp:lastModifiedBy>
  <cp:revision>55</cp:revision>
  <dcterms:created xsi:type="dcterms:W3CDTF">2021-11-22T03:44:58Z</dcterms:created>
  <dcterms:modified xsi:type="dcterms:W3CDTF">2021-11-24T03:28:45Z</dcterms:modified>
</cp:coreProperties>
</file>